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358" r:id="rId3"/>
    <p:sldId id="280" r:id="rId4"/>
    <p:sldId id="347" r:id="rId5"/>
    <p:sldId id="361" r:id="rId6"/>
    <p:sldId id="355" r:id="rId7"/>
    <p:sldId id="360" r:id="rId8"/>
    <p:sldId id="34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h, Christine E" initials="CEK" lastIdx="7" clrIdx="0">
    <p:extLst>
      <p:ext uri="{19B8F6BF-5375-455C-9EA6-DF929625EA0E}">
        <p15:presenceInfo xmlns:p15="http://schemas.microsoft.com/office/powerpoint/2012/main" userId="Koh, Christine E" providerId="None"/>
      </p:ext>
    </p:extLst>
  </p:cmAuthor>
  <p:cmAuthor id="2" name="Mabrey, Stephanie" initials="MS" lastIdx="5" clrIdx="1">
    <p:extLst>
      <p:ext uri="{19B8F6BF-5375-455C-9EA6-DF929625EA0E}">
        <p15:presenceInfo xmlns:p15="http://schemas.microsoft.com/office/powerpoint/2012/main" userId="Mabrey, Stephan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CFE"/>
    <a:srgbClr val="3D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59" autoAdjust="0"/>
    <p:restoredTop sz="89417" autoAdjust="0"/>
  </p:normalViewPr>
  <p:slideViewPr>
    <p:cSldViewPr snapToGrid="0">
      <p:cViewPr varScale="1">
        <p:scale>
          <a:sx n="61" d="100"/>
          <a:sy n="61" d="100"/>
        </p:scale>
        <p:origin x="140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1FF08-8DEE-48F4-B5E3-890B5EA9410A}" type="doc">
      <dgm:prSet loTypeId="urn:microsoft.com/office/officeart/2005/8/layout/hChevron3" loCatId="process" qsTypeId="urn:microsoft.com/office/officeart/2005/8/quickstyle/simple2" qsCatId="simple" csTypeId="urn:microsoft.com/office/officeart/2005/8/colors/colorful3" csCatId="colorful" phldr="1"/>
      <dgm:spPr/>
    </dgm:pt>
    <dgm:pt modelId="{B7FD6825-5726-43F9-AAA0-0EE5C53DC70B}">
      <dgm:prSet phldrT="[Text]" custT="1"/>
      <dgm:spPr>
        <a:solidFill>
          <a:schemeClr val="accent6"/>
        </a:solidFill>
      </dgm:spPr>
      <dgm:t>
        <a:bodyPr/>
        <a:lstStyle/>
        <a:p>
          <a:pPr algn="l"/>
          <a:r>
            <a:rPr lang="en-US" sz="1800" b="1" dirty="0" smtClean="0"/>
            <a:t>2. April – July:</a:t>
          </a:r>
        </a:p>
        <a:p>
          <a:pPr algn="l"/>
          <a:r>
            <a:rPr lang="en-US" sz="1500" dirty="0" smtClean="0"/>
            <a:t>Agencies develop Capital and Operating Budget</a:t>
          </a:r>
          <a:endParaRPr lang="en-US" sz="1500" dirty="0"/>
        </a:p>
      </dgm:t>
    </dgm:pt>
    <dgm:pt modelId="{7A9266E4-3B4C-4E47-B322-6216EBE382AF}" type="parTrans" cxnId="{EEA9190E-BB42-4830-A261-E44A38DA92FF}">
      <dgm:prSet/>
      <dgm:spPr/>
      <dgm:t>
        <a:bodyPr/>
        <a:lstStyle/>
        <a:p>
          <a:endParaRPr lang="en-US"/>
        </a:p>
      </dgm:t>
    </dgm:pt>
    <dgm:pt modelId="{5B59791E-76A8-418D-A52C-9B8AD71ACC3D}" type="sibTrans" cxnId="{EEA9190E-BB42-4830-A261-E44A38DA92FF}">
      <dgm:prSet/>
      <dgm:spPr/>
      <dgm:t>
        <a:bodyPr/>
        <a:lstStyle/>
        <a:p>
          <a:endParaRPr lang="en-US"/>
        </a:p>
      </dgm:t>
    </dgm:pt>
    <dgm:pt modelId="{56C4304C-0469-4DC9-93D6-2E56D9E76479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US" sz="1800" b="1" dirty="0" smtClean="0"/>
            <a:t>3. July – August: </a:t>
          </a:r>
        </a:p>
        <a:p>
          <a:pPr algn="l"/>
          <a:r>
            <a:rPr lang="en-US" sz="1500" dirty="0" smtClean="0"/>
            <a:t>Mayor prepares Executive budget</a:t>
          </a:r>
          <a:endParaRPr lang="en-US" sz="1500" dirty="0"/>
        </a:p>
      </dgm:t>
    </dgm:pt>
    <dgm:pt modelId="{13FE5D74-96F5-49E8-8AA0-B95577E440E3}" type="parTrans" cxnId="{7B586535-3900-4246-8468-58F2B367CC81}">
      <dgm:prSet/>
      <dgm:spPr/>
      <dgm:t>
        <a:bodyPr/>
        <a:lstStyle/>
        <a:p>
          <a:endParaRPr lang="en-US"/>
        </a:p>
      </dgm:t>
    </dgm:pt>
    <dgm:pt modelId="{D3A72BF7-9900-4C4C-9B91-03DE4E18A3C1}" type="sibTrans" cxnId="{7B586535-3900-4246-8468-58F2B367CC81}">
      <dgm:prSet/>
      <dgm:spPr/>
      <dgm:t>
        <a:bodyPr/>
        <a:lstStyle/>
        <a:p>
          <a:endParaRPr lang="en-US"/>
        </a:p>
      </dgm:t>
    </dgm:pt>
    <dgm:pt modelId="{A8339FAC-F04D-4D24-AD1D-87B477B815AE}">
      <dgm:prSet phldrT="[Text]" custT="1"/>
      <dgm:spPr/>
      <dgm:t>
        <a:bodyPr/>
        <a:lstStyle/>
        <a:p>
          <a:pPr algn="l"/>
          <a:r>
            <a:rPr lang="en-US" sz="1800" b="1" dirty="0" smtClean="0"/>
            <a:t>4. Sept. – Nov.: </a:t>
          </a:r>
        </a:p>
        <a:p>
          <a:pPr algn="l"/>
          <a:r>
            <a:rPr lang="en-US" sz="1500" dirty="0" smtClean="0"/>
            <a:t>Finance Committee hearings</a:t>
          </a:r>
          <a:endParaRPr lang="en-US" sz="1500" dirty="0"/>
        </a:p>
      </dgm:t>
    </dgm:pt>
    <dgm:pt modelId="{56AF01A5-1191-4CED-9C3E-3AF6BAF2F26C}" type="parTrans" cxnId="{1399BD2E-5C3D-47EF-8375-EAE640F4C148}">
      <dgm:prSet/>
      <dgm:spPr/>
      <dgm:t>
        <a:bodyPr/>
        <a:lstStyle/>
        <a:p>
          <a:endParaRPr lang="en-US"/>
        </a:p>
      </dgm:t>
    </dgm:pt>
    <dgm:pt modelId="{EF3D0229-74F2-4E3A-B9A3-DF36D6881875}" type="sibTrans" cxnId="{1399BD2E-5C3D-47EF-8375-EAE640F4C148}">
      <dgm:prSet/>
      <dgm:spPr/>
      <dgm:t>
        <a:bodyPr/>
        <a:lstStyle/>
        <a:p>
          <a:endParaRPr lang="en-US"/>
        </a:p>
      </dgm:t>
    </dgm:pt>
    <dgm:pt modelId="{F7A60278-BAF1-44E8-8C07-56EDC32F0DA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>
            <a:spcAft>
              <a:spcPct val="35000"/>
            </a:spcAft>
          </a:pPr>
          <a:r>
            <a:rPr lang="en-US" sz="1800" b="1" dirty="0" smtClean="0"/>
            <a:t>1. January – March:</a:t>
          </a:r>
        </a:p>
        <a:p>
          <a:pPr algn="l">
            <a:spcAft>
              <a:spcPts val="0"/>
            </a:spcAft>
          </a:pPr>
          <a:r>
            <a:rPr lang="en-US" sz="1500" dirty="0" smtClean="0"/>
            <a:t>Cost to Continue</a:t>
          </a:r>
        </a:p>
        <a:p>
          <a:pPr algn="l">
            <a:spcAft>
              <a:spcPct val="35000"/>
            </a:spcAft>
          </a:pPr>
          <a:r>
            <a:rPr lang="en-US" sz="1500" dirty="0" smtClean="0"/>
            <a:t>Priority Setting </a:t>
          </a:r>
          <a:endParaRPr lang="en-US" sz="1500" dirty="0"/>
        </a:p>
      </dgm:t>
    </dgm:pt>
    <dgm:pt modelId="{8B04A6FE-B507-4B52-8DB1-E98EB56CD59B}" type="parTrans" cxnId="{04AE3921-E814-4BAA-A06D-EF6E5198797E}">
      <dgm:prSet/>
      <dgm:spPr/>
      <dgm:t>
        <a:bodyPr/>
        <a:lstStyle/>
        <a:p>
          <a:endParaRPr lang="en-US"/>
        </a:p>
      </dgm:t>
    </dgm:pt>
    <dgm:pt modelId="{A1CF77F3-A1F8-4F50-8842-D42B966C25D8}" type="sibTrans" cxnId="{04AE3921-E814-4BAA-A06D-EF6E5198797E}">
      <dgm:prSet/>
      <dgm:spPr/>
      <dgm:t>
        <a:bodyPr/>
        <a:lstStyle/>
        <a:p>
          <a:endParaRPr lang="en-US"/>
        </a:p>
      </dgm:t>
    </dgm:pt>
    <dgm:pt modelId="{7E5BDA39-1351-4E82-A71C-E851440650C6}" type="pres">
      <dgm:prSet presAssocID="{FC81FF08-8DEE-48F4-B5E3-890B5EA9410A}" presName="Name0" presStyleCnt="0">
        <dgm:presLayoutVars>
          <dgm:dir/>
          <dgm:resizeHandles val="exact"/>
        </dgm:presLayoutVars>
      </dgm:prSet>
      <dgm:spPr/>
    </dgm:pt>
    <dgm:pt modelId="{7EDD450C-60CD-47E5-B634-83F25FA67A13}" type="pres">
      <dgm:prSet presAssocID="{F7A60278-BAF1-44E8-8C07-56EDC32F0DAB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93360-262D-4323-B44A-62ABC2F7B024}" type="pres">
      <dgm:prSet presAssocID="{A1CF77F3-A1F8-4F50-8842-D42B966C25D8}" presName="parSpace" presStyleCnt="0"/>
      <dgm:spPr/>
    </dgm:pt>
    <dgm:pt modelId="{894DE534-A24F-4DE4-BA73-B442E06C33CB}" type="pres">
      <dgm:prSet presAssocID="{B7FD6825-5726-43F9-AAA0-0EE5C53DC70B}" presName="parTxOnly" presStyleLbl="node1" presStyleIdx="1" presStyleCnt="4" custScaleX="140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17CECB-FB73-41BE-A4F4-A569CB42AC2D}" type="pres">
      <dgm:prSet presAssocID="{5B59791E-76A8-418D-A52C-9B8AD71ACC3D}" presName="parSpace" presStyleCnt="0"/>
      <dgm:spPr/>
    </dgm:pt>
    <dgm:pt modelId="{DEB800E9-652B-41E2-9A96-AF67E9543FF1}" type="pres">
      <dgm:prSet presAssocID="{56C4304C-0469-4DC9-93D6-2E56D9E76479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67DEE-FD68-47CF-B4ED-0BCF4353D2D4}" type="pres">
      <dgm:prSet presAssocID="{D3A72BF7-9900-4C4C-9B91-03DE4E18A3C1}" presName="parSpace" presStyleCnt="0"/>
      <dgm:spPr/>
    </dgm:pt>
    <dgm:pt modelId="{B7498A7C-DCB9-4C89-86F0-BEC43A53085D}" type="pres">
      <dgm:prSet presAssocID="{A8339FAC-F04D-4D24-AD1D-87B477B815AE}" presName="parTxOnly" presStyleLbl="node1" presStyleIdx="3" presStyleCnt="4" custLinFactNeighborX="706" custLinFactNeighborY="2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A184CB-9070-4D69-A976-E88CFDEB04F6}" type="presOf" srcId="{FC81FF08-8DEE-48F4-B5E3-890B5EA9410A}" destId="{7E5BDA39-1351-4E82-A71C-E851440650C6}" srcOrd="0" destOrd="0" presId="urn:microsoft.com/office/officeart/2005/8/layout/hChevron3"/>
    <dgm:cxn modelId="{2935E5A3-0E61-429F-A062-B50607F11E3A}" type="presOf" srcId="{F7A60278-BAF1-44E8-8C07-56EDC32F0DAB}" destId="{7EDD450C-60CD-47E5-B634-83F25FA67A13}" srcOrd="0" destOrd="0" presId="urn:microsoft.com/office/officeart/2005/8/layout/hChevron3"/>
    <dgm:cxn modelId="{1399BD2E-5C3D-47EF-8375-EAE640F4C148}" srcId="{FC81FF08-8DEE-48F4-B5E3-890B5EA9410A}" destId="{A8339FAC-F04D-4D24-AD1D-87B477B815AE}" srcOrd="3" destOrd="0" parTransId="{56AF01A5-1191-4CED-9C3E-3AF6BAF2F26C}" sibTransId="{EF3D0229-74F2-4E3A-B9A3-DF36D6881875}"/>
    <dgm:cxn modelId="{FF074A2B-32DE-4FA5-A233-4E262F7D4A75}" type="presOf" srcId="{A8339FAC-F04D-4D24-AD1D-87B477B815AE}" destId="{B7498A7C-DCB9-4C89-86F0-BEC43A53085D}" srcOrd="0" destOrd="0" presId="urn:microsoft.com/office/officeart/2005/8/layout/hChevron3"/>
    <dgm:cxn modelId="{7B586535-3900-4246-8468-58F2B367CC81}" srcId="{FC81FF08-8DEE-48F4-B5E3-890B5EA9410A}" destId="{56C4304C-0469-4DC9-93D6-2E56D9E76479}" srcOrd="2" destOrd="0" parTransId="{13FE5D74-96F5-49E8-8AA0-B95577E440E3}" sibTransId="{D3A72BF7-9900-4C4C-9B91-03DE4E18A3C1}"/>
    <dgm:cxn modelId="{EEA9190E-BB42-4830-A261-E44A38DA92FF}" srcId="{FC81FF08-8DEE-48F4-B5E3-890B5EA9410A}" destId="{B7FD6825-5726-43F9-AAA0-0EE5C53DC70B}" srcOrd="1" destOrd="0" parTransId="{7A9266E4-3B4C-4E47-B322-6216EBE382AF}" sibTransId="{5B59791E-76A8-418D-A52C-9B8AD71ACC3D}"/>
    <dgm:cxn modelId="{8612CCD3-7689-42B5-828B-555647B38636}" type="presOf" srcId="{B7FD6825-5726-43F9-AAA0-0EE5C53DC70B}" destId="{894DE534-A24F-4DE4-BA73-B442E06C33CB}" srcOrd="0" destOrd="0" presId="urn:microsoft.com/office/officeart/2005/8/layout/hChevron3"/>
    <dgm:cxn modelId="{04AE3921-E814-4BAA-A06D-EF6E5198797E}" srcId="{FC81FF08-8DEE-48F4-B5E3-890B5EA9410A}" destId="{F7A60278-BAF1-44E8-8C07-56EDC32F0DAB}" srcOrd="0" destOrd="0" parTransId="{8B04A6FE-B507-4B52-8DB1-E98EB56CD59B}" sibTransId="{A1CF77F3-A1F8-4F50-8842-D42B966C25D8}"/>
    <dgm:cxn modelId="{03C16ADE-1445-4EB8-985D-C7D9236B7ABF}" type="presOf" srcId="{56C4304C-0469-4DC9-93D6-2E56D9E76479}" destId="{DEB800E9-652B-41E2-9A96-AF67E9543FF1}" srcOrd="0" destOrd="0" presId="urn:microsoft.com/office/officeart/2005/8/layout/hChevron3"/>
    <dgm:cxn modelId="{ECAC96E4-E1A9-4A45-856C-2DCD9CA65C75}" type="presParOf" srcId="{7E5BDA39-1351-4E82-A71C-E851440650C6}" destId="{7EDD450C-60CD-47E5-B634-83F25FA67A13}" srcOrd="0" destOrd="0" presId="urn:microsoft.com/office/officeart/2005/8/layout/hChevron3"/>
    <dgm:cxn modelId="{6685D715-80B7-4F31-B1F0-2C127DFB65BD}" type="presParOf" srcId="{7E5BDA39-1351-4E82-A71C-E851440650C6}" destId="{49493360-262D-4323-B44A-62ABC2F7B024}" srcOrd="1" destOrd="0" presId="urn:microsoft.com/office/officeart/2005/8/layout/hChevron3"/>
    <dgm:cxn modelId="{B875D1E6-45DD-4A8A-A8FF-1D872D50C355}" type="presParOf" srcId="{7E5BDA39-1351-4E82-A71C-E851440650C6}" destId="{894DE534-A24F-4DE4-BA73-B442E06C33CB}" srcOrd="2" destOrd="0" presId="urn:microsoft.com/office/officeart/2005/8/layout/hChevron3"/>
    <dgm:cxn modelId="{6ACA5AE6-BBE9-458E-942E-F03BF4F01BDB}" type="presParOf" srcId="{7E5BDA39-1351-4E82-A71C-E851440650C6}" destId="{7317CECB-FB73-41BE-A4F4-A569CB42AC2D}" srcOrd="3" destOrd="0" presId="urn:microsoft.com/office/officeart/2005/8/layout/hChevron3"/>
    <dgm:cxn modelId="{C007AAD5-3530-4F08-BD94-7B1E6C46217B}" type="presParOf" srcId="{7E5BDA39-1351-4E82-A71C-E851440650C6}" destId="{DEB800E9-652B-41E2-9A96-AF67E9543FF1}" srcOrd="4" destOrd="0" presId="urn:microsoft.com/office/officeart/2005/8/layout/hChevron3"/>
    <dgm:cxn modelId="{8EE3C500-50FA-4089-8D62-4442D8C9A12D}" type="presParOf" srcId="{7E5BDA39-1351-4E82-A71C-E851440650C6}" destId="{FAA67DEE-FD68-47CF-B4ED-0BCF4353D2D4}" srcOrd="5" destOrd="0" presId="urn:microsoft.com/office/officeart/2005/8/layout/hChevron3"/>
    <dgm:cxn modelId="{88ABEFC1-6CA6-4626-A9DC-509E176EF4EB}" type="presParOf" srcId="{7E5BDA39-1351-4E82-A71C-E851440650C6}" destId="{B7498A7C-DCB9-4C89-86F0-BEC43A53085D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D450C-60CD-47E5-B634-83F25FA67A13}">
      <dsp:nvSpPr>
        <dsp:cNvPr id="0" name=""/>
        <dsp:cNvSpPr/>
      </dsp:nvSpPr>
      <dsp:spPr>
        <a:xfrm>
          <a:off x="3896" y="0"/>
          <a:ext cx="2762398" cy="1080655"/>
        </a:xfrm>
        <a:prstGeom prst="homePlate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1. January – March: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500" kern="1200" dirty="0" smtClean="0"/>
            <a:t>Cost to Continue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Priority Setting </a:t>
          </a:r>
          <a:endParaRPr lang="en-US" sz="1500" kern="1200" dirty="0"/>
        </a:p>
      </dsp:txBody>
      <dsp:txXfrm>
        <a:off x="3896" y="0"/>
        <a:ext cx="2492234" cy="1080655"/>
      </dsp:txXfrm>
    </dsp:sp>
    <dsp:sp modelId="{894DE534-A24F-4DE4-BA73-B442E06C33CB}">
      <dsp:nvSpPr>
        <dsp:cNvPr id="0" name=""/>
        <dsp:cNvSpPr/>
      </dsp:nvSpPr>
      <dsp:spPr>
        <a:xfrm>
          <a:off x="2213816" y="0"/>
          <a:ext cx="3878048" cy="1080655"/>
        </a:xfrm>
        <a:prstGeom prst="chevron">
          <a:avLst/>
        </a:prstGeom>
        <a:solidFill>
          <a:schemeClr val="accent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2. April – July: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Agencies develop Capital and Operating Budget</a:t>
          </a:r>
          <a:endParaRPr lang="en-US" sz="1500" kern="1200" dirty="0"/>
        </a:p>
      </dsp:txBody>
      <dsp:txXfrm>
        <a:off x="2754144" y="0"/>
        <a:ext cx="2797393" cy="1080655"/>
      </dsp:txXfrm>
    </dsp:sp>
    <dsp:sp modelId="{DEB800E9-652B-41E2-9A96-AF67E9543FF1}">
      <dsp:nvSpPr>
        <dsp:cNvPr id="0" name=""/>
        <dsp:cNvSpPr/>
      </dsp:nvSpPr>
      <dsp:spPr>
        <a:xfrm>
          <a:off x="5539385" y="0"/>
          <a:ext cx="2762398" cy="1080655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3. July – August: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Mayor prepares Executive budget</a:t>
          </a:r>
          <a:endParaRPr lang="en-US" sz="1500" kern="1200" dirty="0"/>
        </a:p>
      </dsp:txBody>
      <dsp:txXfrm>
        <a:off x="6079713" y="0"/>
        <a:ext cx="1681743" cy="1080655"/>
      </dsp:txXfrm>
    </dsp:sp>
    <dsp:sp modelId="{B7498A7C-DCB9-4C89-86F0-BEC43A53085D}">
      <dsp:nvSpPr>
        <dsp:cNvPr id="0" name=""/>
        <dsp:cNvSpPr/>
      </dsp:nvSpPr>
      <dsp:spPr>
        <a:xfrm>
          <a:off x="7753201" y="0"/>
          <a:ext cx="2762398" cy="1080655"/>
        </a:xfrm>
        <a:prstGeom prst="chevron">
          <a:avLst/>
        </a:prstGeom>
        <a:solidFill>
          <a:schemeClr val="accent3">
            <a:hueOff val="3598597"/>
            <a:satOff val="56079"/>
            <a:lumOff val="-17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4. Sept. – Nov.: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Finance Committee hearings</a:t>
          </a:r>
          <a:endParaRPr lang="en-US" sz="1500" kern="1200" dirty="0"/>
        </a:p>
      </dsp:txBody>
      <dsp:txXfrm>
        <a:off x="8293529" y="0"/>
        <a:ext cx="1681743" cy="1080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03FA3-20D0-47C9-9803-E1CD29DD596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40CA3-B32D-499F-A3A4-ECE41F837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0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9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8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88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58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40CA3-B32D-499F-A3A4-ECE41F8372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2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F705-A218-4972-B983-97841BF90507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52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1683-F3E4-4B5B-BF20-C1BE1C2D2D42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BC9-152D-44E1-A0F0-22170A87E129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687371" indent="-230182">
              <a:buFont typeface="Arial" panose="020B0604020202020204" pitchFamily="34" charset="0"/>
              <a:buChar char="•"/>
              <a:defRPr/>
            </a:lvl2pPr>
            <a:lvl3pPr marL="1142971" indent="-228594">
              <a:buFont typeface="Arial" panose="020B0604020202020204" pitchFamily="34" charset="0"/>
              <a:buChar char="•"/>
              <a:defRPr/>
            </a:lvl3pPr>
            <a:lvl4pPr marL="1600160" indent="-228594">
              <a:buFont typeface="Arial" panose="020B0604020202020204" pitchFamily="34" charset="0"/>
              <a:buChar char="•"/>
              <a:defRPr/>
            </a:lvl4pPr>
            <a:lvl5pPr marL="2057349" indent="-22859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C35B-8064-466E-9554-65F04B79E427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5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51BDE-088C-469E-9057-5C78EF88E6B1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37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342900" indent="-342900">
              <a:defRPr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342900" indent="-342900">
              <a:defRPr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71E-8FD8-43E4-BB69-096450C4A21F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16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1211-CCF9-4A09-9F96-CD9295675044}" type="datetime1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8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29DB-2A88-491A-B666-30ABCFBB5867}" type="datetime1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622C2-BC03-468B-B89E-7F98B76B8C55}" type="datetime1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2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D4D-E6B1-442D-9B10-B495D92BCA02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7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D84F2-1694-457D-BE70-563FE04D79B1}" type="datetime1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9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9CEBF-C420-4D3F-96DA-4ECE3A6A9583}" type="datetime1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60EA7-C5D4-4E7D-A6D3-3118E8E9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ofmadison.com/budg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3371" y="2307072"/>
            <a:ext cx="10571369" cy="25928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7300" dirty="0" smtClean="0"/>
              <a:t>Highlights of the City of Madison’s 2022 Budget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074" y="17418"/>
            <a:ext cx="2357178" cy="2357178"/>
          </a:xfrm>
          <a:prstGeom prst="rect">
            <a:avLst/>
          </a:prstGeom>
        </p:spPr>
      </p:pic>
      <p:cxnSp>
        <p:nvCxnSpPr>
          <p:cNvPr id="6" name="Google Shape;11;p2"/>
          <p:cNvCxnSpPr/>
          <p:nvPr/>
        </p:nvCxnSpPr>
        <p:spPr>
          <a:xfrm>
            <a:off x="0" y="5787355"/>
            <a:ext cx="1225519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Google Shape;12;p2"/>
          <p:cNvSpPr/>
          <p:nvPr/>
        </p:nvSpPr>
        <p:spPr>
          <a:xfrm>
            <a:off x="1326038" y="5101555"/>
            <a:ext cx="1371600" cy="137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4726" r="8594" b="18818"/>
          <a:stretch/>
        </p:blipFill>
        <p:spPr>
          <a:xfrm>
            <a:off x="1483850" y="5303187"/>
            <a:ext cx="1055976" cy="9683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00149" y="5837868"/>
            <a:ext cx="5891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accent4"/>
                </a:solidFill>
              </a:rPr>
              <a:t>Homeless Services Consortium</a:t>
            </a:r>
          </a:p>
          <a:p>
            <a:pPr algn="r"/>
            <a:r>
              <a:rPr lang="en-US" sz="1600" dirty="0" smtClean="0">
                <a:solidFill>
                  <a:schemeClr val="accent4"/>
                </a:solidFill>
              </a:rPr>
              <a:t>Tuesday, November 16, 2022</a:t>
            </a:r>
            <a:endParaRPr lang="en-US" sz="1600" dirty="0">
              <a:solidFill>
                <a:schemeClr val="accent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6581001"/>
            <a:ext cx="9023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Icons from the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Noun Project. business cycle by Tinashe Mugayi</a:t>
            </a:r>
          </a:p>
        </p:txBody>
      </p:sp>
    </p:spTree>
    <p:extLst>
      <p:ext uri="{BB962C8B-B14F-4D97-AF65-F5344CB8AC3E}">
        <p14:creationId xmlns:p14="http://schemas.microsoft.com/office/powerpoint/2010/main" val="1530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101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43661"/>
            <a:ext cx="10515600" cy="12273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City has two budgets: the </a:t>
            </a:r>
            <a:r>
              <a:rPr lang="en-US" b="1" dirty="0">
                <a:solidFill>
                  <a:schemeClr val="accent4"/>
                </a:solidFill>
              </a:rPr>
              <a:t>capital budget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4"/>
                </a:solidFill>
              </a:rPr>
              <a:t>operating budget</a:t>
            </a:r>
            <a:r>
              <a:rPr lang="en-US" dirty="0"/>
              <a:t>. Both are </a:t>
            </a:r>
            <a:r>
              <a:rPr lang="en-US" b="1" dirty="0">
                <a:solidFill>
                  <a:schemeClr val="accent4"/>
                </a:solidFill>
              </a:rPr>
              <a:t>planning documents </a:t>
            </a:r>
            <a:r>
              <a:rPr lang="en-US" dirty="0"/>
              <a:t>that outline and authorize how the City will spend money in the upcoming year.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2</a:t>
            </a:fld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870529" y="2896486"/>
            <a:ext cx="4969724" cy="3187863"/>
            <a:chOff x="870529" y="2896486"/>
            <a:chExt cx="4969724" cy="3187863"/>
          </a:xfrm>
        </p:grpSpPr>
        <p:sp>
          <p:nvSpPr>
            <p:cNvPr id="3" name="TextBox 2"/>
            <p:cNvSpPr txBox="1"/>
            <p:nvPr/>
          </p:nvSpPr>
          <p:spPr>
            <a:xfrm>
              <a:off x="1942367" y="3474404"/>
              <a:ext cx="3749040" cy="2609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Funds physical infrastructure like roads, bike lanes, building improvements, and affordable housing. </a:t>
              </a:r>
            </a:p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Investments ensure infrastructure is safe and advancing goals on climate change, housing, and other issues.</a:t>
              </a:r>
            </a:p>
            <a:p>
              <a:pPr marL="285750" lvl="0" indent="-285750" defTabSz="914377">
                <a:lnSpc>
                  <a:spcPct val="90000"/>
                </a:lnSpc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 smtClean="0">
                  <a:solidFill>
                    <a:prstClr val="black"/>
                  </a:solidFill>
                </a:rPr>
                <a:t>Primarily </a:t>
              </a:r>
              <a:r>
                <a:rPr lang="en-US" sz="1600" dirty="0">
                  <a:solidFill>
                    <a:prstClr val="black"/>
                  </a:solidFill>
                </a:rPr>
                <a:t>paid for through borrowing. </a:t>
              </a:r>
              <a:r>
                <a:rPr lang="en-US" sz="1600" dirty="0" smtClean="0">
                  <a:solidFill>
                    <a:prstClr val="black"/>
                  </a:solidFill>
                </a:rPr>
                <a:t>Special </a:t>
              </a:r>
              <a:r>
                <a:rPr lang="en-US" sz="1600" dirty="0">
                  <a:solidFill>
                    <a:prstClr val="black"/>
                  </a:solidFill>
                </a:rPr>
                <a:t>assessments, impact fees, user fees and federal and state grants also help finance capital projects. </a:t>
              </a:r>
              <a:endParaRPr lang="en-US" sz="1600" dirty="0"/>
            </a:p>
          </p:txBody>
        </p:sp>
        <p:pic>
          <p:nvPicPr>
            <p:cNvPr id="11" name="Content Placeholder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308"/>
            <a:stretch/>
          </p:blipFill>
          <p:spPr>
            <a:xfrm>
              <a:off x="870529" y="3588970"/>
              <a:ext cx="960373" cy="82296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604"/>
            <a:stretch/>
          </p:blipFill>
          <p:spPr>
            <a:xfrm>
              <a:off x="870529" y="4835782"/>
              <a:ext cx="952539" cy="82296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70529" y="2896486"/>
              <a:ext cx="4969724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accent4"/>
                  </a:solidFill>
                </a:rPr>
                <a:t>Capital Budget</a:t>
              </a:r>
            </a:p>
            <a:p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242246" y="2896486"/>
            <a:ext cx="4990119" cy="3117075"/>
            <a:chOff x="6670510" y="2896486"/>
            <a:chExt cx="4990119" cy="3117075"/>
          </a:xfrm>
        </p:grpSpPr>
        <p:sp>
          <p:nvSpPr>
            <p:cNvPr id="14" name="TextBox 13"/>
            <p:cNvSpPr txBox="1"/>
            <p:nvPr/>
          </p:nvSpPr>
          <p:spPr>
            <a:xfrm>
              <a:off x="7605516" y="3474404"/>
              <a:ext cx="4055113" cy="2539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Pays for daily </a:t>
              </a:r>
              <a:r>
                <a:rPr lang="en-US" sz="1600" dirty="0"/>
                <a:t>services to </a:t>
              </a:r>
              <a:r>
                <a:rPr lang="en-US" sz="1600" dirty="0" smtClean="0"/>
                <a:t>City residents </a:t>
              </a:r>
              <a:r>
                <a:rPr lang="en-US" sz="1600" dirty="0"/>
                <a:t>by paying salaries of </a:t>
              </a:r>
              <a:r>
                <a:rPr lang="en-US" sz="1600" dirty="0" smtClean="0"/>
                <a:t>staff</a:t>
              </a:r>
              <a:r>
                <a:rPr lang="en-US" sz="1600" dirty="0"/>
                <a:t>, funding community organizations who deliver services on behalf of the City, and other costs. </a:t>
              </a:r>
            </a:p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/>
                <a:t>Funding ensures residents have access to core city services. </a:t>
              </a:r>
            </a:p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black"/>
                  </a:solidFill>
                </a:rPr>
                <a:t>Primarily funded by property taxes.</a:t>
              </a:r>
            </a:p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black"/>
                  </a:solidFill>
                </a:rPr>
                <a:t>Charges for services, user fees, and federal and state aid also contribute to the budget. </a:t>
              </a:r>
              <a:endParaRPr lang="en-US" sz="1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70511" y="2896486"/>
              <a:ext cx="49901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accent4"/>
                  </a:solidFill>
                </a:rPr>
                <a:t>Operating Budget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13" t="21085" r="16408" b="34470"/>
            <a:stretch/>
          </p:blipFill>
          <p:spPr>
            <a:xfrm flipH="1">
              <a:off x="6670510" y="3645167"/>
              <a:ext cx="1157277" cy="766763"/>
            </a:xfrm>
            <a:prstGeom prst="rect">
              <a:avLst/>
            </a:prstGeom>
          </p:spPr>
        </p:pic>
        <p:grpSp>
          <p:nvGrpSpPr>
            <p:cNvPr id="35" name="Group 34"/>
            <p:cNvGrpSpPr/>
            <p:nvPr/>
          </p:nvGrpSpPr>
          <p:grpSpPr>
            <a:xfrm>
              <a:off x="6670511" y="4704594"/>
              <a:ext cx="886495" cy="914400"/>
              <a:chOff x="6719021" y="4704594"/>
              <a:chExt cx="886495" cy="914400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892" t="2922" r="11674" b="19269"/>
              <a:stretch/>
            </p:blipFill>
            <p:spPr>
              <a:xfrm>
                <a:off x="6719021" y="4704594"/>
                <a:ext cx="886495" cy="914400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34" b="13424"/>
              <a:stretch/>
            </p:blipFill>
            <p:spPr>
              <a:xfrm>
                <a:off x="6830486" y="5273928"/>
                <a:ext cx="274595" cy="247724"/>
              </a:xfrm>
              <a:prstGeom prst="rect">
                <a:avLst/>
              </a:prstGeom>
            </p:spPr>
          </p:pic>
        </p:grpSp>
      </p:grpSp>
      <p:sp>
        <p:nvSpPr>
          <p:cNvPr id="40" name="TextBox 39"/>
          <p:cNvSpPr txBox="1"/>
          <p:nvPr/>
        </p:nvSpPr>
        <p:spPr>
          <a:xfrm>
            <a:off x="0" y="6521287"/>
            <a:ext cx="10712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Icons from the Noun Project.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Bike Lane by Pierre-Luc </a:t>
            </a:r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</a:rPr>
              <a:t>Auclair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; sewage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pipe by Vectors Point; Garbage Truck by Mat fine; reception by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Sascha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bg1">
                    <a:lumMod val="50000"/>
                  </a:schemeClr>
                </a:solidFill>
              </a:rPr>
              <a:t>Elmers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Budget Development Timeline </a:t>
            </a:r>
            <a:br>
              <a:rPr lang="en-US" dirty="0" smtClean="0"/>
            </a:br>
            <a:r>
              <a:rPr lang="en-US" sz="2400" dirty="0" smtClean="0"/>
              <a:t>(Capital + Operating)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974339273"/>
              </p:ext>
            </p:extLst>
          </p:nvPr>
        </p:nvGraphicFramePr>
        <p:xfrm>
          <a:off x="1069773" y="3102455"/>
          <a:ext cx="10515600" cy="1080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/>
          <p:cNvSpPr/>
          <p:nvPr/>
        </p:nvSpPr>
        <p:spPr>
          <a:xfrm>
            <a:off x="756063" y="1853981"/>
            <a:ext cx="4676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Each year </a:t>
            </a:r>
            <a:r>
              <a:rPr lang="en-US" dirty="0" smtClean="0"/>
              <a:t>starts </a:t>
            </a:r>
            <a:r>
              <a:rPr lang="en-US" dirty="0"/>
              <a:t>with 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“Cost to Continue” </a:t>
            </a:r>
            <a:r>
              <a:rPr lang="en-US" dirty="0"/>
              <a:t>projection. This is how much it would cost to provide the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same level of service </a:t>
            </a:r>
            <a:r>
              <a:rPr lang="en-US" dirty="0"/>
              <a:t>next </a:t>
            </a:r>
            <a:r>
              <a:rPr lang="en-US" dirty="0" smtClean="0"/>
              <a:t>year.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1704109" y="2719453"/>
            <a:ext cx="5938" cy="32657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72450" y="1853981"/>
            <a:ext cx="3681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Council can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submit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amendments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to the executive budget and has final authority to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approve the budget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10121735" y="2719453"/>
            <a:ext cx="5938" cy="32657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06337" y="4744379"/>
            <a:ext cx="784365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Public Participation in the Budget Process:</a:t>
            </a:r>
          </a:p>
          <a:p>
            <a:pPr algn="ctr">
              <a:spcAft>
                <a:spcPts val="1200"/>
              </a:spcAft>
            </a:pPr>
            <a:r>
              <a:rPr lang="en-US" b="1" dirty="0" smtClean="0"/>
              <a:t>City staff frequently engage residents to understand service needs </a:t>
            </a:r>
            <a:r>
              <a:rPr lang="en-US" dirty="0" smtClean="0"/>
              <a:t>– through Neighborhood Resource Teams, resident surveys, participation in planning processes, and other approaches. This is a </a:t>
            </a:r>
            <a:r>
              <a:rPr lang="en-US" b="1" dirty="0" smtClean="0"/>
              <a:t>key input</a:t>
            </a:r>
            <a:r>
              <a:rPr lang="en-US" dirty="0" smtClean="0"/>
              <a:t> into budget priorities.</a:t>
            </a:r>
            <a:endParaRPr lang="en-US" dirty="0"/>
          </a:p>
          <a:p>
            <a:pPr algn="ctr"/>
            <a:r>
              <a:rPr lang="en-US" dirty="0"/>
              <a:t>Members of the public can also participate in the budget by providing </a:t>
            </a:r>
            <a:r>
              <a:rPr lang="en-US" b="1" dirty="0"/>
              <a:t>public testimony </a:t>
            </a:r>
            <a:r>
              <a:rPr lang="en-US" dirty="0"/>
              <a:t>at budget </a:t>
            </a:r>
            <a:r>
              <a:rPr lang="en-US" dirty="0" smtClean="0"/>
              <a:t>hearings in the fall.</a:t>
            </a:r>
            <a:endParaRPr lang="en-US" sz="1000" dirty="0"/>
          </a:p>
        </p:txBody>
      </p:sp>
      <p:sp>
        <p:nvSpPr>
          <p:cNvPr id="39" name="Right Brace 38"/>
          <p:cNvSpPr/>
          <p:nvPr/>
        </p:nvSpPr>
        <p:spPr>
          <a:xfrm rot="5400000">
            <a:off x="5988847" y="-626387"/>
            <a:ext cx="278633" cy="10116783"/>
          </a:xfrm>
          <a:prstGeom prst="rightBrace">
            <a:avLst>
              <a:gd name="adj1" fmla="val 112681"/>
              <a:gd name="adj2" fmla="val 50000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277"/>
            <a:ext cx="5706534" cy="6553199"/>
          </a:xfrm>
        </p:spPr>
        <p:txBody>
          <a:bodyPr>
            <a:normAutofit/>
          </a:bodyPr>
          <a:lstStyle/>
          <a:p>
            <a:r>
              <a:rPr lang="en-US" dirty="0" smtClean="0"/>
              <a:t>Where to find the budget online: </a:t>
            </a:r>
            <a:br>
              <a:rPr lang="en-US" dirty="0" smtClean="0"/>
            </a:br>
            <a:r>
              <a:rPr lang="en-US" sz="3600" dirty="0">
                <a:hlinkClick r:id="rId3"/>
              </a:rPr>
              <a:t>https://www.cityofmadison.com/budget</a:t>
            </a:r>
            <a:r>
              <a:rPr lang="en-US" sz="360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5995" y="168277"/>
            <a:ext cx="5095071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Adopted Operating Budget = $360 Million</a:t>
            </a:r>
            <a:br>
              <a:rPr lang="en-US" b="1" dirty="0">
                <a:solidFill>
                  <a:schemeClr val="accent4"/>
                </a:solidFill>
              </a:rPr>
            </a:br>
            <a:r>
              <a:rPr lang="en-US" sz="2800" dirty="0">
                <a:solidFill>
                  <a:schemeClr val="accent4"/>
                </a:solidFill>
              </a:rPr>
              <a:t>General and Library Fund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895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Funding for homelessness services and affordable housing are included in general fund and non-general fund expenditures.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908450" y="2837146"/>
            <a:ext cx="10375100" cy="3463446"/>
            <a:chOff x="838200" y="2837146"/>
            <a:chExt cx="10375100" cy="3339818"/>
          </a:xfrm>
        </p:grpSpPr>
        <p:sp>
          <p:nvSpPr>
            <p:cNvPr id="5" name="Rectangle 4"/>
            <p:cNvSpPr/>
            <p:nvPr/>
          </p:nvSpPr>
          <p:spPr>
            <a:xfrm>
              <a:off x="838200" y="2837146"/>
              <a:ext cx="3108960" cy="3339818"/>
            </a:xfrm>
            <a:prstGeom prst="rect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dirty="0" smtClean="0">
                  <a:solidFill>
                    <a:schemeClr val="accent4"/>
                  </a:solidFill>
                </a:rPr>
                <a:t>General Fund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$2.16m </a:t>
              </a:r>
              <a:r>
                <a:rPr lang="en-US" sz="2000" dirty="0">
                  <a:solidFill>
                    <a:schemeClr val="tx1"/>
                  </a:solidFill>
                </a:rPr>
                <a:t>for Homeless and Tenant </a:t>
              </a:r>
              <a:r>
                <a:rPr lang="en-US" sz="2000" dirty="0" smtClean="0">
                  <a:solidFill>
                    <a:schemeClr val="tx1"/>
                  </a:solidFill>
                </a:rPr>
                <a:t>Services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$50k </a:t>
              </a:r>
              <a:r>
                <a:rPr lang="en-US" sz="2000" dirty="0">
                  <a:solidFill>
                    <a:schemeClr val="tx1"/>
                  </a:solidFill>
                </a:rPr>
                <a:t>for homebuyer education </a:t>
              </a:r>
              <a:r>
                <a:rPr lang="en-US" sz="2000" dirty="0" smtClean="0">
                  <a:solidFill>
                    <a:schemeClr val="tx1"/>
                  </a:solidFill>
                </a:rPr>
                <a:t>contract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$75k </a:t>
              </a:r>
              <a:r>
                <a:rPr lang="en-US" sz="2000" dirty="0">
                  <a:solidFill>
                    <a:schemeClr val="tx1"/>
                  </a:solidFill>
                </a:rPr>
                <a:t>to fund a community plan to end </a:t>
              </a:r>
              <a:r>
                <a:rPr lang="en-US" sz="2000" dirty="0" smtClean="0">
                  <a:solidFill>
                    <a:schemeClr val="tx1"/>
                  </a:solidFill>
                </a:rPr>
                <a:t>homelessness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014070" y="2837146"/>
              <a:ext cx="4023360" cy="3339818"/>
            </a:xfrm>
            <a:prstGeom prst="rect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r>
                <a:rPr lang="en-US" sz="2400" b="1" dirty="0" smtClean="0">
                  <a:solidFill>
                    <a:schemeClr val="accent4"/>
                  </a:solidFill>
                </a:rPr>
                <a:t>American Rescue Plan Act (ARPA)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en-US" sz="2000" dirty="0" smtClean="0">
                  <a:solidFill>
                    <a:schemeClr val="tx1"/>
                  </a:solidFill>
                </a:rPr>
                <a:t>1.5m for </a:t>
              </a:r>
              <a:r>
                <a:rPr lang="en-US" sz="2000" dirty="0">
                  <a:solidFill>
                    <a:schemeClr val="tx1"/>
                  </a:solidFill>
                </a:rPr>
                <a:t>unsheltered homeless support (in addition to $2m allocated in 2021)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$1m </a:t>
              </a:r>
              <a:r>
                <a:rPr lang="en-US" sz="2000" dirty="0" smtClean="0">
                  <a:solidFill>
                    <a:schemeClr val="tx1"/>
                  </a:solidFill>
                </a:rPr>
                <a:t>for </a:t>
              </a:r>
              <a:r>
                <a:rPr lang="en-US" sz="2000" dirty="0">
                  <a:solidFill>
                    <a:schemeClr val="tx1"/>
                  </a:solidFill>
                </a:rPr>
                <a:t>Renter’s Choice: Reducing Barriers to Renting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en-US" sz="2000" dirty="0" smtClean="0">
                  <a:solidFill>
                    <a:schemeClr val="tx1"/>
                  </a:solidFill>
                </a:rPr>
                <a:t>2m for </a:t>
              </a:r>
              <a:r>
                <a:rPr lang="en-US" sz="2000" dirty="0">
                  <a:solidFill>
                    <a:schemeClr val="tx1"/>
                  </a:solidFill>
                </a:rPr>
                <a:t>an endowment for homelessness operating services</a:t>
              </a:r>
            </a:p>
            <a:p>
              <a:pPr lvl="0"/>
              <a:endParaRPr lang="en-US" sz="2400" b="1" dirty="0" smtClean="0">
                <a:solidFill>
                  <a:srgbClr val="03626B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104340" y="2837146"/>
              <a:ext cx="3108960" cy="3339818"/>
            </a:xfrm>
            <a:prstGeom prst="rect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/>
              <a:r>
                <a:rPr lang="en-US" sz="2400" b="1" dirty="0" smtClean="0">
                  <a:solidFill>
                    <a:schemeClr val="accent4"/>
                  </a:solidFill>
                </a:rPr>
                <a:t>CDBG and HUD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en-US" sz="2000" dirty="0" smtClean="0">
                  <a:solidFill>
                    <a:schemeClr val="tx1"/>
                  </a:solidFill>
                </a:rPr>
                <a:t>1 m </a:t>
              </a:r>
              <a:r>
                <a:rPr lang="en-US" sz="2000" dirty="0">
                  <a:solidFill>
                    <a:schemeClr val="tx1"/>
                  </a:solidFill>
                </a:rPr>
                <a:t>for Housing Supply (CDBG)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en-US" sz="2000" dirty="0" smtClean="0">
                  <a:solidFill>
                    <a:schemeClr val="tx1"/>
                  </a:solidFill>
                </a:rPr>
                <a:t>1.7 </a:t>
              </a:r>
              <a:r>
                <a:rPr lang="en-US" sz="2000" dirty="0">
                  <a:solidFill>
                    <a:schemeClr val="tx1"/>
                  </a:solidFill>
                </a:rPr>
                <a:t>for Housing Assistance (CDBG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$9.5m for CDA </a:t>
              </a:r>
              <a:r>
                <a:rPr lang="en-US" sz="2000" dirty="0">
                  <a:solidFill>
                    <a:schemeClr val="tx1"/>
                  </a:solidFill>
                </a:rPr>
                <a:t>Public Housing </a:t>
              </a:r>
              <a:r>
                <a:rPr lang="en-US" sz="2000" dirty="0" smtClean="0">
                  <a:solidFill>
                    <a:schemeClr val="tx1"/>
                  </a:solidFill>
                </a:rPr>
                <a:t>operations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342900" indent="-34290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$19.6m for CDA </a:t>
              </a:r>
              <a:r>
                <a:rPr lang="en-US" sz="2000" dirty="0">
                  <a:solidFill>
                    <a:schemeClr val="tx1"/>
                  </a:solidFill>
                </a:rPr>
                <a:t>Section 8 housing </a:t>
              </a:r>
              <a:r>
                <a:rPr lang="en-US" sz="2000" dirty="0" smtClean="0">
                  <a:solidFill>
                    <a:schemeClr val="tx1"/>
                  </a:solidFill>
                </a:rPr>
                <a:t>vouchers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73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Priority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5742"/>
            <a:ext cx="10515600" cy="508016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Town of Madison: </a:t>
            </a:r>
            <a:r>
              <a:rPr lang="en-US" dirty="0" smtClean="0">
                <a:solidFill>
                  <a:schemeClr val="accent4"/>
                </a:solidFill>
              </a:rPr>
              <a:t>$1.4 million in funding to support equitable services</a:t>
            </a:r>
          </a:p>
          <a:p>
            <a:pPr lvl="1"/>
            <a:r>
              <a:rPr lang="en-US" dirty="0" smtClean="0"/>
              <a:t>Additional positions in Assessor, Police, and Streets </a:t>
            </a:r>
          </a:p>
          <a:p>
            <a:pPr lvl="1"/>
            <a:r>
              <a:rPr lang="en-US" dirty="0" smtClean="0"/>
              <a:t>Centrally budgeted transition costs</a:t>
            </a:r>
          </a:p>
          <a:p>
            <a:pPr lvl="1"/>
            <a:r>
              <a:rPr lang="en-US" dirty="0" smtClean="0"/>
              <a:t>Non-personnel costs for tax bills, parks maintenance, planning &amp; communications, and police</a:t>
            </a:r>
          </a:p>
          <a:p>
            <a:endParaRPr lang="en-US" sz="1400" b="1" dirty="0" smtClean="0">
              <a:solidFill>
                <a:schemeClr val="accent4"/>
              </a:solidFill>
            </a:endParaRPr>
          </a:p>
          <a:p>
            <a:r>
              <a:rPr lang="en-US" b="1" dirty="0" smtClean="0">
                <a:solidFill>
                  <a:schemeClr val="accent4"/>
                </a:solidFill>
              </a:rPr>
              <a:t>Violence </a:t>
            </a:r>
            <a:r>
              <a:rPr lang="en-US" b="1" dirty="0" smtClean="0">
                <a:solidFill>
                  <a:schemeClr val="accent4"/>
                </a:solidFill>
              </a:rPr>
              <a:t>Prevention and Public Safety: </a:t>
            </a:r>
            <a:r>
              <a:rPr lang="en-US" dirty="0" smtClean="0">
                <a:solidFill>
                  <a:schemeClr val="accent4"/>
                </a:solidFill>
              </a:rPr>
              <a:t>Investments across multiple agencies to support holistic violence prevention (VP) efforts and advance innovation and accountability in public safety</a:t>
            </a:r>
          </a:p>
          <a:p>
            <a:pPr lvl="1"/>
            <a:r>
              <a:rPr lang="en-US" dirty="0" smtClean="0"/>
              <a:t>$1 million in ARPA funds for Public Health VP initiatives</a:t>
            </a:r>
          </a:p>
          <a:p>
            <a:pPr lvl="1"/>
            <a:r>
              <a:rPr lang="en-US" dirty="0" smtClean="0"/>
              <a:t>$1.6 million for CDD youth employment programs</a:t>
            </a:r>
          </a:p>
          <a:p>
            <a:pPr lvl="1"/>
            <a:r>
              <a:rPr lang="en-US" dirty="0" smtClean="0"/>
              <a:t>$600k to continue cross-agency CARES program</a:t>
            </a:r>
          </a:p>
          <a:p>
            <a:pPr lvl="1"/>
            <a:r>
              <a:rPr lang="en-US" dirty="0" smtClean="0"/>
              <a:t>Full funding for Office of Independent Monitor</a:t>
            </a:r>
          </a:p>
          <a:p>
            <a:pPr lvl="1"/>
            <a:r>
              <a:rPr lang="en-US" dirty="0" smtClean="0"/>
              <a:t>MPD Reform and Innovation </a:t>
            </a:r>
            <a:r>
              <a:rPr lang="en-US" dirty="0" smtClean="0"/>
              <a:t>Initiatives</a:t>
            </a:r>
          </a:p>
          <a:p>
            <a:pPr marL="457189" lvl="1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4"/>
                </a:solidFill>
              </a:rPr>
              <a:t>Diversifying Workforce: </a:t>
            </a:r>
            <a:r>
              <a:rPr lang="en-US" dirty="0" smtClean="0">
                <a:solidFill>
                  <a:schemeClr val="accent4"/>
                </a:solidFill>
              </a:rPr>
              <a:t>Investing in trainee programs in Engineering, Parks, and Streets to recruit and train diverse candidates</a:t>
            </a:r>
          </a:p>
          <a:p>
            <a:pPr lvl="1"/>
            <a:r>
              <a:rPr lang="en-US" dirty="0" smtClean="0"/>
              <a:t>New position in both the operating and capital budgets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Adopted Capital Budget = $354 Million 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Investments in homelessness services and affordable housing include: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Affordable Housing – Consumer Lending ($3.7m in 2022)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Affordable Housing – Development Loans ($7m in 2022)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Hotels Converted to Housing ($1.5m in 2022)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Permanent Men’s Shelter ($4m in 2022, including County funds)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Salvation Army </a:t>
            </a:r>
            <a:r>
              <a:rPr lang="en-US" dirty="0" err="1" smtClean="0"/>
              <a:t>Darbo</a:t>
            </a:r>
            <a:r>
              <a:rPr lang="en-US" dirty="0" smtClean="0"/>
              <a:t> Site ($2.5m in 2022)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Youth-Centered Housing ($2m in 2022)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55"/>
          <p:cNvSpPr>
            <a:spLocks noGrp="1"/>
          </p:cNvSpPr>
          <p:nvPr>
            <p:ph type="title"/>
          </p:nvPr>
        </p:nvSpPr>
        <p:spPr>
          <a:xfrm>
            <a:off x="857077" y="2147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Other Investments Using American Rescue Plan Act (ARPA) funds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60EA7-C5D4-4E7D-A6D3-3118E8E986A8}" type="slidenum">
              <a:rPr lang="en-US" smtClean="0"/>
              <a:t>8</a:t>
            </a:fld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315626" y="1493548"/>
            <a:ext cx="11598501" cy="2468880"/>
            <a:chOff x="308751" y="1468546"/>
            <a:chExt cx="11598501" cy="2468880"/>
          </a:xfrm>
        </p:grpSpPr>
        <p:grpSp>
          <p:nvGrpSpPr>
            <p:cNvPr id="28" name="Group 27"/>
            <p:cNvGrpSpPr/>
            <p:nvPr/>
          </p:nvGrpSpPr>
          <p:grpSpPr>
            <a:xfrm>
              <a:off x="308751" y="1468546"/>
              <a:ext cx="3657600" cy="2468880"/>
              <a:chOff x="793375" y="2302444"/>
              <a:chExt cx="3657600" cy="2468880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793375" y="2302444"/>
                <a:ext cx="3657600" cy="2468880"/>
                <a:chOff x="838200" y="1776829"/>
                <a:chExt cx="3657600" cy="2468880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838200" y="1776829"/>
                  <a:ext cx="3657600" cy="2468880"/>
                  <a:chOff x="838200" y="1776829"/>
                  <a:chExt cx="3657600" cy="2468880"/>
                </a:xfrm>
              </p:grpSpPr>
              <p:sp>
                <p:nvSpPr>
                  <p:cNvPr id="12" name="Rectangle 11"/>
                  <p:cNvSpPr/>
                  <p:nvPr/>
                </p:nvSpPr>
                <p:spPr>
                  <a:xfrm>
                    <a:off x="838200" y="1776829"/>
                    <a:ext cx="3657600" cy="246888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" name="Rectangle 14"/>
                  <p:cNvSpPr/>
                  <p:nvPr/>
                </p:nvSpPr>
                <p:spPr>
                  <a:xfrm>
                    <a:off x="883920" y="2677739"/>
                    <a:ext cx="3566160" cy="1463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$2,585,000</a:t>
                    </a:r>
                  </a:p>
                  <a:p>
                    <a:r>
                      <a:rPr lang="en-US" sz="1600" i="1" dirty="0" smtClean="0">
                        <a:solidFill>
                          <a:schemeClr val="tx1"/>
                        </a:solidFill>
                      </a:rPr>
                      <a:t>Funding supports youth employment, violence </a:t>
                    </a:r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prevention </a:t>
                    </a:r>
                    <a:r>
                      <a:rPr lang="en-US" sz="1600" i="1" dirty="0" smtClean="0">
                        <a:solidFill>
                          <a:schemeClr val="tx1"/>
                        </a:solidFill>
                      </a:rPr>
                      <a:t>initiatives, and </a:t>
                    </a:r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evaluation of the CARES alternative crisis response team.</a:t>
                    </a:r>
                  </a:p>
                </p:txBody>
              </p:sp>
            </p:grpSp>
            <p:sp>
              <p:nvSpPr>
                <p:cNvPr id="20" name="TextBox 19"/>
                <p:cNvSpPr txBox="1"/>
                <p:nvPr/>
              </p:nvSpPr>
              <p:spPr>
                <a:xfrm>
                  <a:off x="1746182" y="1931928"/>
                  <a:ext cx="256806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Violence Prevention and Youth Engagement</a:t>
                  </a:r>
                  <a:endParaRPr lang="en-US" dirty="0"/>
                </a:p>
              </p:txBody>
            </p:sp>
          </p:grpSp>
          <p:pic>
            <p:nvPicPr>
              <p:cNvPr id="8" name="Picture 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07" t="1568" r="7026" b="13823"/>
              <a:stretch/>
            </p:blipFill>
            <p:spPr>
              <a:xfrm>
                <a:off x="875120" y="2354651"/>
                <a:ext cx="872849" cy="852114"/>
              </a:xfrm>
              <a:prstGeom prst="rect">
                <a:avLst/>
              </a:prstGeom>
            </p:spPr>
          </p:pic>
        </p:grpSp>
        <p:grpSp>
          <p:nvGrpSpPr>
            <p:cNvPr id="29" name="Group 28"/>
            <p:cNvGrpSpPr/>
            <p:nvPr/>
          </p:nvGrpSpPr>
          <p:grpSpPr>
            <a:xfrm>
              <a:off x="8249652" y="1468546"/>
              <a:ext cx="3657600" cy="2468880"/>
              <a:chOff x="838200" y="1776829"/>
              <a:chExt cx="3657600" cy="2468880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838200" y="1776829"/>
                <a:ext cx="3657600" cy="2468880"/>
                <a:chOff x="838200" y="1776829"/>
                <a:chExt cx="3657600" cy="2468880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838200" y="1776829"/>
                  <a:ext cx="3657600" cy="246888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3"/>
                </a:fillRef>
                <a:effectRef idx="1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883920" y="2677739"/>
                  <a:ext cx="3566160" cy="14630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r>
                    <a:rPr lang="en-US" b="1" dirty="0" smtClean="0">
                      <a:solidFill>
                        <a:schemeClr val="tx1"/>
                      </a:solidFill>
                    </a:rPr>
                    <a:t>$6,650,000</a:t>
                  </a:r>
                </a:p>
                <a:p>
                  <a:r>
                    <a:rPr lang="en-US" sz="1600" i="1" dirty="0" smtClean="0">
                      <a:solidFill>
                        <a:schemeClr val="tx1"/>
                      </a:solidFill>
                    </a:rPr>
                    <a:t>Funding </a:t>
                  </a:r>
                  <a:r>
                    <a:rPr lang="en-US" sz="1600" i="1" dirty="0">
                      <a:solidFill>
                        <a:schemeClr val="tx1"/>
                      </a:solidFill>
                    </a:rPr>
                    <a:t>expands low-cost housing </a:t>
                  </a:r>
                  <a:r>
                    <a:rPr lang="en-US" sz="1600" i="1" dirty="0" smtClean="0">
                      <a:solidFill>
                        <a:schemeClr val="tx1"/>
                      </a:solidFill>
                    </a:rPr>
                    <a:t>choices, supports </a:t>
                  </a:r>
                  <a:r>
                    <a:rPr lang="en-US" sz="1600" i="1" dirty="0">
                      <a:solidFill>
                        <a:schemeClr val="tx1"/>
                      </a:solidFill>
                    </a:rPr>
                    <a:t>a tenant assistance </a:t>
                  </a:r>
                  <a:r>
                    <a:rPr lang="en-US" sz="1600" i="1" dirty="0" smtClean="0">
                      <a:solidFill>
                        <a:schemeClr val="tx1"/>
                      </a:solidFill>
                    </a:rPr>
                    <a:t>fund, and expands housing assistance to Madison residents.</a:t>
                  </a:r>
                </a:p>
              </p:txBody>
            </p:sp>
          </p:grpSp>
          <p:sp>
            <p:nvSpPr>
              <p:cNvPr id="31" name="TextBox 30"/>
              <p:cNvSpPr txBox="1"/>
              <p:nvPr/>
            </p:nvSpPr>
            <p:spPr>
              <a:xfrm>
                <a:off x="1746182" y="1931928"/>
                <a:ext cx="25680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Affordable Housing</a:t>
                </a:r>
                <a:endParaRPr lang="en-US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279202" y="1468546"/>
              <a:ext cx="4774583" cy="2468880"/>
              <a:chOff x="4171784" y="4207766"/>
              <a:chExt cx="4774583" cy="2468880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4171784" y="4207766"/>
                <a:ext cx="3657600" cy="2468880"/>
                <a:chOff x="838200" y="1776829"/>
                <a:chExt cx="3657600" cy="2468880"/>
              </a:xfrm>
            </p:grpSpPr>
            <p:grpSp>
              <p:nvGrpSpPr>
                <p:cNvPr id="24" name="Group 23"/>
                <p:cNvGrpSpPr/>
                <p:nvPr/>
              </p:nvGrpSpPr>
              <p:grpSpPr>
                <a:xfrm>
                  <a:off x="838200" y="1776829"/>
                  <a:ext cx="3657600" cy="2468880"/>
                  <a:chOff x="838200" y="1776829"/>
                  <a:chExt cx="3657600" cy="2468880"/>
                </a:xfrm>
              </p:grpSpPr>
              <p:sp>
                <p:nvSpPr>
                  <p:cNvPr id="26" name="Rectangle 25"/>
                  <p:cNvSpPr/>
                  <p:nvPr/>
                </p:nvSpPr>
                <p:spPr>
                  <a:xfrm>
                    <a:off x="838200" y="1776829"/>
                    <a:ext cx="3657600" cy="246888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>
                  <a:xfrm>
                    <a:off x="883920" y="2677739"/>
                    <a:ext cx="3566160" cy="1463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b="1" dirty="0">
                        <a:solidFill>
                          <a:schemeClr val="tx1"/>
                        </a:solidFill>
                      </a:rPr>
                      <a:t>$8,650,000</a:t>
                    </a:r>
                  </a:p>
                  <a:p>
                    <a:r>
                      <a:rPr lang="en-US" sz="1600" i="1" dirty="0" smtClean="0">
                        <a:solidFill>
                          <a:srgbClr val="222222"/>
                        </a:solidFill>
                      </a:rPr>
                      <a:t>Funding support a variety </a:t>
                    </a:r>
                    <a:r>
                      <a:rPr lang="en-US" sz="1600" i="1" dirty="0">
                        <a:solidFill>
                          <a:srgbClr val="222222"/>
                        </a:solidFill>
                      </a:rPr>
                      <a:t>of strategies to support persons experiencing </a:t>
                    </a:r>
                    <a:r>
                      <a:rPr lang="en-US" sz="1600" i="1" dirty="0" smtClean="0">
                        <a:solidFill>
                          <a:srgbClr val="222222"/>
                        </a:solidFill>
                      </a:rPr>
                      <a:t>homelessness including a permanent shelter and additional tiny homes.</a:t>
                    </a:r>
                    <a:endParaRPr lang="en-US" sz="1600" i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5" name="TextBox 24"/>
                <p:cNvSpPr txBox="1"/>
                <p:nvPr/>
              </p:nvSpPr>
              <p:spPr>
                <a:xfrm>
                  <a:off x="1746182" y="1931928"/>
                  <a:ext cx="25680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Homelessness Support</a:t>
                  </a:r>
                  <a:endParaRPr lang="en-US" dirty="0"/>
                </a:p>
              </p:txBody>
            </p:sp>
          </p:grpSp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066" t="7218" r="11146" b="19299"/>
              <a:stretch/>
            </p:blipFill>
            <p:spPr>
              <a:xfrm>
                <a:off x="8246084" y="4367063"/>
                <a:ext cx="700283" cy="688080"/>
              </a:xfrm>
              <a:prstGeom prst="rect">
                <a:avLst/>
              </a:prstGeom>
            </p:spPr>
          </p:pic>
        </p:grpSp>
      </p:grpSp>
      <p:grpSp>
        <p:nvGrpSpPr>
          <p:cNvPr id="54" name="Group 53"/>
          <p:cNvGrpSpPr/>
          <p:nvPr/>
        </p:nvGrpSpPr>
        <p:grpSpPr>
          <a:xfrm>
            <a:off x="2052294" y="4097657"/>
            <a:ext cx="8111413" cy="2468880"/>
            <a:chOff x="2091831" y="4460627"/>
            <a:chExt cx="8111413" cy="2468880"/>
          </a:xfrm>
        </p:grpSpPr>
        <p:grpSp>
          <p:nvGrpSpPr>
            <p:cNvPr id="50" name="Group 49"/>
            <p:cNvGrpSpPr/>
            <p:nvPr/>
          </p:nvGrpSpPr>
          <p:grpSpPr>
            <a:xfrm>
              <a:off x="6545644" y="4460627"/>
              <a:ext cx="3657600" cy="2468880"/>
              <a:chOff x="6108001" y="4568310"/>
              <a:chExt cx="3657600" cy="2468880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6108001" y="4568310"/>
                <a:ext cx="3657600" cy="2468880"/>
                <a:chOff x="838200" y="1776829"/>
                <a:chExt cx="3657600" cy="2468880"/>
              </a:xfrm>
            </p:grpSpPr>
            <p:grpSp>
              <p:nvGrpSpPr>
                <p:cNvPr id="41" name="Group 40"/>
                <p:cNvGrpSpPr/>
                <p:nvPr/>
              </p:nvGrpSpPr>
              <p:grpSpPr>
                <a:xfrm>
                  <a:off x="838200" y="1776829"/>
                  <a:ext cx="3657600" cy="2468880"/>
                  <a:chOff x="838200" y="1776829"/>
                  <a:chExt cx="3657600" cy="246888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838200" y="1776829"/>
                    <a:ext cx="3657600" cy="246888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>
                    <a:off x="883920" y="2677739"/>
                    <a:ext cx="3566160" cy="1463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$1,000,000</a:t>
                    </a:r>
                  </a:p>
                  <a:p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Funding helps members of our community, including undocumented residents and seniors, gain access to services </a:t>
                    </a:r>
                    <a:r>
                      <a:rPr lang="en-US" sz="1600" i="1" dirty="0" smtClean="0">
                        <a:solidFill>
                          <a:schemeClr val="tx1"/>
                        </a:solidFill>
                      </a:rPr>
                      <a:t>that </a:t>
                    </a:r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meet their basic needs.</a:t>
                    </a:r>
                  </a:p>
                </p:txBody>
              </p:sp>
            </p:grpSp>
            <p:sp>
              <p:nvSpPr>
                <p:cNvPr id="42" name="TextBox 41"/>
                <p:cNvSpPr txBox="1"/>
                <p:nvPr/>
              </p:nvSpPr>
              <p:spPr>
                <a:xfrm>
                  <a:off x="1746182" y="1931928"/>
                  <a:ext cx="256806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Basic Needs and Emerging Issues</a:t>
                  </a:r>
                  <a:endParaRPr lang="en-US" dirty="0"/>
                </a:p>
              </p:txBody>
            </p:sp>
          </p:grpSp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93" r="4685" b="15073"/>
              <a:stretch/>
            </p:blipFill>
            <p:spPr>
              <a:xfrm>
                <a:off x="6234763" y="4681312"/>
                <a:ext cx="781220" cy="730524"/>
              </a:xfrm>
              <a:prstGeom prst="rect">
                <a:avLst/>
              </a:prstGeom>
            </p:spPr>
          </p:pic>
        </p:grpSp>
        <p:grpSp>
          <p:nvGrpSpPr>
            <p:cNvPr id="51" name="Group 50"/>
            <p:cNvGrpSpPr/>
            <p:nvPr/>
          </p:nvGrpSpPr>
          <p:grpSpPr>
            <a:xfrm>
              <a:off x="2091831" y="4460627"/>
              <a:ext cx="3657600" cy="2468880"/>
              <a:chOff x="2091831" y="4565684"/>
              <a:chExt cx="3657600" cy="2468880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2091831" y="4565684"/>
                <a:ext cx="3657600" cy="2468880"/>
                <a:chOff x="838200" y="1776829"/>
                <a:chExt cx="3657600" cy="2468880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838200" y="1776829"/>
                  <a:ext cx="3657600" cy="2468880"/>
                  <a:chOff x="838200" y="1776829"/>
                  <a:chExt cx="3657600" cy="2468880"/>
                </a:xfrm>
              </p:grpSpPr>
              <p:sp>
                <p:nvSpPr>
                  <p:cNvPr id="48" name="Rectangle 47"/>
                  <p:cNvSpPr/>
                  <p:nvPr/>
                </p:nvSpPr>
                <p:spPr>
                  <a:xfrm>
                    <a:off x="838200" y="1776829"/>
                    <a:ext cx="3657600" cy="2468880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Rectangle 48"/>
                  <p:cNvSpPr/>
                  <p:nvPr/>
                </p:nvSpPr>
                <p:spPr>
                  <a:xfrm>
                    <a:off x="883920" y="2677739"/>
                    <a:ext cx="3566160" cy="146304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$3,915,000</a:t>
                    </a:r>
                  </a:p>
                  <a:p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Funding increases grants to small businesses, supports neighborhood business </a:t>
                    </a:r>
                    <a:r>
                      <a:rPr lang="en-US" sz="1600" i="1" dirty="0" smtClean="0">
                        <a:solidFill>
                          <a:schemeClr val="tx1"/>
                        </a:solidFill>
                      </a:rPr>
                      <a:t>districts, and brings </a:t>
                    </a:r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art to vacant storefronts </a:t>
                    </a:r>
                    <a:r>
                      <a:rPr lang="en-US" sz="1600" i="1" dirty="0" smtClean="0">
                        <a:solidFill>
                          <a:schemeClr val="tx1"/>
                        </a:solidFill>
                      </a:rPr>
                      <a:t>downtown</a:t>
                    </a:r>
                    <a:r>
                      <a:rPr lang="en-US" sz="1600" i="1" dirty="0">
                        <a:solidFill>
                          <a:schemeClr val="tx1"/>
                        </a:solidFill>
                      </a:rPr>
                      <a:t>.</a:t>
                    </a:r>
                    <a:endParaRPr lang="en-US" sz="1600" i="1" dirty="0" smtClean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1746182" y="1931928"/>
                  <a:ext cx="2568067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Neighborhood and Small Business Support</a:t>
                  </a:r>
                  <a:endParaRPr lang="en-US" dirty="0"/>
                </a:p>
              </p:txBody>
            </p:sp>
          </p:grpSp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78" t="7549" r="8889" b="20980"/>
              <a:stretch/>
            </p:blipFill>
            <p:spPr>
              <a:xfrm>
                <a:off x="2210513" y="4720740"/>
                <a:ext cx="789300" cy="676941"/>
              </a:xfrm>
              <a:prstGeom prst="rect">
                <a:avLst/>
              </a:prstGeom>
            </p:spPr>
          </p:pic>
        </p:grpSp>
      </p:grpSp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9" t="11209" r="6135" b="22511"/>
          <a:stretch/>
        </p:blipFill>
        <p:spPr>
          <a:xfrm>
            <a:off x="4331797" y="1679951"/>
            <a:ext cx="941566" cy="70824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0" y="6581001"/>
            <a:ext cx="10805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Icons from the Noun Project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. social network by Icon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Market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; Shelter by Adrien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Coquet;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Housing by Made x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Made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; storefront by Dylan Thompson; care by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Pavitra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6253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CAFE48"/>
      </a:accent1>
      <a:accent2>
        <a:srgbClr val="70F8BA"/>
      </a:accent2>
      <a:accent3>
        <a:srgbClr val="7CB4B8"/>
      </a:accent3>
      <a:accent4>
        <a:srgbClr val="473BF0"/>
      </a:accent4>
      <a:accent5>
        <a:srgbClr val="524948"/>
      </a:accent5>
      <a:accent6>
        <a:srgbClr val="33658A"/>
      </a:accent6>
      <a:hlink>
        <a:srgbClr val="473BF0"/>
      </a:hlink>
      <a:folHlink>
        <a:srgbClr val="366063"/>
      </a:folHlink>
    </a:clrScheme>
    <a:fontScheme name="Custom 1">
      <a:majorFont>
        <a:latin typeface="Candar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3759</TotalTime>
  <Words>922</Words>
  <Application>Microsoft Office PowerPoint</Application>
  <PresentationFormat>Widescreen</PresentationFormat>
  <Paragraphs>105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Candara</vt:lpstr>
      <vt:lpstr>Office Theme</vt:lpstr>
      <vt:lpstr> Highlights of the City of Madison’s 2022 Budget</vt:lpstr>
      <vt:lpstr>Budget 101</vt:lpstr>
      <vt:lpstr>Annual Budget Development Timeline  (Capital + Operating)</vt:lpstr>
      <vt:lpstr>Where to find the budget online:  https://www.cityofmadison.com/budget </vt:lpstr>
      <vt:lpstr>Adopted Operating Budget = $360 Million General and Library Fund Expenses</vt:lpstr>
      <vt:lpstr>Other Priority Areas</vt:lpstr>
      <vt:lpstr>Adopted Capital Budget = $354 Million </vt:lpstr>
      <vt:lpstr>Other Investments Using American Rescue Plan Act (ARPA) funds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Koh, Christine E</dc:creator>
  <cp:lastModifiedBy>Vakunta, Linda</cp:lastModifiedBy>
  <cp:revision>258</cp:revision>
  <dcterms:created xsi:type="dcterms:W3CDTF">2021-07-02T19:54:47Z</dcterms:created>
  <dcterms:modified xsi:type="dcterms:W3CDTF">2021-11-16T19:56:55Z</dcterms:modified>
</cp:coreProperties>
</file>